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1"/>
  </p:notesMasterIdLst>
  <p:sldIdLst>
    <p:sldId id="257" r:id="rId2"/>
    <p:sldId id="263" r:id="rId3"/>
    <p:sldId id="264" r:id="rId4"/>
    <p:sldId id="265" r:id="rId5"/>
    <p:sldId id="256" r:id="rId6"/>
    <p:sldId id="266" r:id="rId7"/>
    <p:sldId id="267" r:id="rId8"/>
    <p:sldId id="268" r:id="rId9"/>
    <p:sldId id="258" r:id="rId1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71"/>
  </p:normalViewPr>
  <p:slideViewPr>
    <p:cSldViewPr snapToGrid="0" snapToObjects="1">
      <p:cViewPr varScale="1">
        <p:scale>
          <a:sx n="104" d="100"/>
          <a:sy n="104" d="100"/>
        </p:scale>
        <p:origin x="36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rgbClr val="E15612"/>
              </a:buClr>
              <a:buSzPts val="6000"/>
              <a:buFont typeface="Lucida Sa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ftr" idx="11"/>
          </p:nvPr>
        </p:nvSpPr>
        <p:spPr>
          <a:xfrm>
            <a:off x="3704095" y="6356350"/>
            <a:ext cx="4788976"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sldNum" idx="12"/>
          </p:nvPr>
        </p:nvSpPr>
        <p:spPr>
          <a:xfrm>
            <a:off x="8610600" y="6356350"/>
            <a:ext cx="207498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2"/>
          <p:cNvSpPr txBox="1"/>
          <p:nvPr/>
        </p:nvSpPr>
        <p:spPr>
          <a:xfrm>
            <a:off x="11148646" y="879231"/>
            <a:ext cx="18473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11"/>
          <p:cNvSpPr txBox="1">
            <a:spLocks noGrp="1"/>
          </p:cNvSpPr>
          <p:nvPr>
            <p:ph type="title"/>
          </p:nvPr>
        </p:nvSpPr>
        <p:spPr>
          <a:xfrm>
            <a:off x="838200" y="365125"/>
            <a:ext cx="798342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E1561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ftr" idx="11"/>
          </p:nvPr>
        </p:nvSpPr>
        <p:spPr>
          <a:xfrm>
            <a:off x="3704095" y="6356350"/>
            <a:ext cx="4788976"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1"/>
          <p:cNvSpPr txBox="1">
            <a:spLocks noGrp="1"/>
          </p:cNvSpPr>
          <p:nvPr>
            <p:ph type="sldNum" idx="12"/>
          </p:nvPr>
        </p:nvSpPr>
        <p:spPr>
          <a:xfrm>
            <a:off x="8610600" y="6356350"/>
            <a:ext cx="207498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E1561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2"/>
          <p:cNvSpPr txBox="1">
            <a:spLocks noGrp="1"/>
          </p:cNvSpPr>
          <p:nvPr>
            <p:ph type="ftr" idx="11"/>
          </p:nvPr>
        </p:nvSpPr>
        <p:spPr>
          <a:xfrm>
            <a:off x="3704095" y="6356350"/>
            <a:ext cx="4788976"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2"/>
          <p:cNvSpPr txBox="1">
            <a:spLocks noGrp="1"/>
          </p:cNvSpPr>
          <p:nvPr>
            <p:ph type="sldNum" idx="12"/>
          </p:nvPr>
        </p:nvSpPr>
        <p:spPr>
          <a:xfrm>
            <a:off x="8610600" y="6356350"/>
            <a:ext cx="207498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838200" y="365125"/>
            <a:ext cx="798342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E1561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ftr" idx="11"/>
          </p:nvPr>
        </p:nvSpPr>
        <p:spPr>
          <a:xfrm>
            <a:off x="3704095" y="6356350"/>
            <a:ext cx="4788976"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txBox="1">
            <a:spLocks noGrp="1"/>
          </p:cNvSpPr>
          <p:nvPr>
            <p:ph type="sldNum" idx="12"/>
          </p:nvPr>
        </p:nvSpPr>
        <p:spPr>
          <a:xfrm>
            <a:off x="8610600" y="6356350"/>
            <a:ext cx="207498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E15612"/>
              </a:buClr>
              <a:buSzPts val="6000"/>
              <a:buFont typeface="Lucida Sa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ftr" idx="11"/>
          </p:nvPr>
        </p:nvSpPr>
        <p:spPr>
          <a:xfrm>
            <a:off x="3704095" y="6356350"/>
            <a:ext cx="4788976"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
          <p:cNvSpPr txBox="1">
            <a:spLocks noGrp="1"/>
          </p:cNvSpPr>
          <p:nvPr>
            <p:ph type="sldNum" idx="12"/>
          </p:nvPr>
        </p:nvSpPr>
        <p:spPr>
          <a:xfrm>
            <a:off x="8610600" y="6356350"/>
            <a:ext cx="207498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838200" y="365125"/>
            <a:ext cx="798342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E1561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
          <p:cNvSpPr txBox="1">
            <a:spLocks noGrp="1"/>
          </p:cNvSpPr>
          <p:nvPr>
            <p:ph type="ftr" idx="11"/>
          </p:nvPr>
        </p:nvSpPr>
        <p:spPr>
          <a:xfrm>
            <a:off x="3704095" y="6356350"/>
            <a:ext cx="4788976"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
          <p:cNvSpPr txBox="1">
            <a:spLocks noGrp="1"/>
          </p:cNvSpPr>
          <p:nvPr>
            <p:ph type="sldNum" idx="12"/>
          </p:nvPr>
        </p:nvSpPr>
        <p:spPr>
          <a:xfrm>
            <a:off x="8610600" y="6356350"/>
            <a:ext cx="207498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E1561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txBox="1">
            <a:spLocks noGrp="1"/>
          </p:cNvSpPr>
          <p:nvPr>
            <p:ph type="ftr" idx="11"/>
          </p:nvPr>
        </p:nvSpPr>
        <p:spPr>
          <a:xfrm>
            <a:off x="3704095" y="6356350"/>
            <a:ext cx="4788976"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6"/>
          <p:cNvSpPr txBox="1">
            <a:spLocks noGrp="1"/>
          </p:cNvSpPr>
          <p:nvPr>
            <p:ph type="sldNum" idx="12"/>
          </p:nvPr>
        </p:nvSpPr>
        <p:spPr>
          <a:xfrm>
            <a:off x="8610600" y="6356350"/>
            <a:ext cx="207498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7"/>
          <p:cNvSpPr txBox="1">
            <a:spLocks noGrp="1"/>
          </p:cNvSpPr>
          <p:nvPr>
            <p:ph type="title"/>
          </p:nvPr>
        </p:nvSpPr>
        <p:spPr>
          <a:xfrm>
            <a:off x="838200" y="365125"/>
            <a:ext cx="798342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E1561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ftr" idx="11"/>
          </p:nvPr>
        </p:nvSpPr>
        <p:spPr>
          <a:xfrm>
            <a:off x="3704095" y="6356350"/>
            <a:ext cx="4788976"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7"/>
          <p:cNvSpPr txBox="1">
            <a:spLocks noGrp="1"/>
          </p:cNvSpPr>
          <p:nvPr>
            <p:ph type="sldNum" idx="12"/>
          </p:nvPr>
        </p:nvSpPr>
        <p:spPr>
          <a:xfrm>
            <a:off x="8610600" y="6356350"/>
            <a:ext cx="207498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ftr" idx="11"/>
          </p:nvPr>
        </p:nvSpPr>
        <p:spPr>
          <a:xfrm>
            <a:off x="3704095" y="6356350"/>
            <a:ext cx="4788976"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8"/>
          <p:cNvSpPr txBox="1">
            <a:spLocks noGrp="1"/>
          </p:cNvSpPr>
          <p:nvPr>
            <p:ph type="sldNum" idx="12"/>
          </p:nvPr>
        </p:nvSpPr>
        <p:spPr>
          <a:xfrm>
            <a:off x="8610600" y="6356350"/>
            <a:ext cx="207498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E15612"/>
              </a:buClr>
              <a:buSzPts val="3200"/>
              <a:buFont typeface="Lucida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9"/>
          <p:cNvSpPr txBox="1">
            <a:spLocks noGrp="1"/>
          </p:cNvSpPr>
          <p:nvPr>
            <p:ph type="ftr" idx="11"/>
          </p:nvPr>
        </p:nvSpPr>
        <p:spPr>
          <a:xfrm>
            <a:off x="3704095" y="6356350"/>
            <a:ext cx="4788976"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9"/>
          <p:cNvSpPr txBox="1">
            <a:spLocks noGrp="1"/>
          </p:cNvSpPr>
          <p:nvPr>
            <p:ph type="sldNum" idx="12"/>
          </p:nvPr>
        </p:nvSpPr>
        <p:spPr>
          <a:xfrm>
            <a:off x="8610600" y="6356350"/>
            <a:ext cx="207498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E15612"/>
              </a:buClr>
              <a:buSzPts val="3200"/>
              <a:buFont typeface="Lucida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Lucida Sans"/>
                <a:ea typeface="Lucida Sans"/>
                <a:cs typeface="Lucida Sans"/>
                <a:sym typeface="Lucida Sans"/>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2" name="Google Shape;72;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0"/>
          <p:cNvSpPr txBox="1">
            <a:spLocks noGrp="1"/>
          </p:cNvSpPr>
          <p:nvPr>
            <p:ph type="ftr" idx="11"/>
          </p:nvPr>
        </p:nvSpPr>
        <p:spPr>
          <a:xfrm>
            <a:off x="3704095" y="6356350"/>
            <a:ext cx="4788976"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0"/>
          <p:cNvSpPr txBox="1">
            <a:spLocks noGrp="1"/>
          </p:cNvSpPr>
          <p:nvPr>
            <p:ph type="sldNum" idx="12"/>
          </p:nvPr>
        </p:nvSpPr>
        <p:spPr>
          <a:xfrm>
            <a:off x="8610600" y="6356350"/>
            <a:ext cx="207498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D8D8D8"/>
            </a:gs>
            <a:gs pos="14000">
              <a:srgbClr val="FAFAFA"/>
            </a:gs>
            <a:gs pos="100000">
              <a:srgbClr val="CECECE"/>
            </a:gs>
          </a:gsLst>
          <a:lin ang="5400000" scaled="0"/>
        </a:gra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798342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E15612"/>
              </a:buClr>
              <a:buSzPts val="3600"/>
              <a:buFont typeface="Lucida Sans"/>
              <a:buNone/>
              <a:defRPr sz="3600" b="1" i="0" u="none" strike="noStrike" cap="none">
                <a:solidFill>
                  <a:srgbClr val="E15612"/>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ucida Sans"/>
                <a:ea typeface="Lucida Sans"/>
                <a:cs typeface="Lucida Sans"/>
                <a:sym typeface="Lucida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ucida Sans"/>
                <a:ea typeface="Lucida Sans"/>
                <a:cs typeface="Lucida Sans"/>
                <a:sym typeface="Lucida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704095" y="6356350"/>
            <a:ext cx="4788976"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400" b="0" i="0" u="none" strike="noStrike" cap="none">
                <a:solidFill>
                  <a:srgbClr val="888888"/>
                </a:solidFill>
                <a:latin typeface="Lucida Sans"/>
                <a:ea typeface="Lucida Sans"/>
                <a:cs typeface="Lucida Sans"/>
                <a:sym typeface="Lucida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07498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
          <p:cNvPicPr preferRelativeResize="0"/>
          <p:nvPr/>
        </p:nvPicPr>
        <p:blipFill rotWithShape="1">
          <a:blip r:embed="rId13">
            <a:alphaModFix/>
          </a:blip>
          <a:srcRect/>
          <a:stretch/>
        </p:blipFill>
        <p:spPr>
          <a:xfrm>
            <a:off x="9086416" y="579882"/>
            <a:ext cx="1599171" cy="896048"/>
          </a:xfrm>
          <a:prstGeom prst="rect">
            <a:avLst/>
          </a:prstGeom>
          <a:noFill/>
          <a:ln>
            <a:noFill/>
          </a:ln>
        </p:spPr>
      </p:pic>
      <p:pic>
        <p:nvPicPr>
          <p:cNvPr id="16" name="Google Shape;16;p1"/>
          <p:cNvPicPr preferRelativeResize="0"/>
          <p:nvPr/>
        </p:nvPicPr>
        <p:blipFill rotWithShape="1">
          <a:blip r:embed="rId14">
            <a:alphaModFix/>
          </a:blip>
          <a:srcRect/>
          <a:stretch/>
        </p:blipFill>
        <p:spPr>
          <a:xfrm>
            <a:off x="10950383" y="675803"/>
            <a:ext cx="403417" cy="698169"/>
          </a:xfrm>
          <a:prstGeom prst="rect">
            <a:avLst/>
          </a:prstGeom>
          <a:noFill/>
          <a:ln>
            <a:noFill/>
          </a:ln>
        </p:spPr>
      </p:pic>
      <p:pic>
        <p:nvPicPr>
          <p:cNvPr id="17" name="Google Shape;17;p1"/>
          <p:cNvPicPr preferRelativeResize="0"/>
          <p:nvPr/>
        </p:nvPicPr>
        <p:blipFill rotWithShape="1">
          <a:blip r:embed="rId15">
            <a:alphaModFix/>
          </a:blip>
          <a:srcRect/>
          <a:stretch/>
        </p:blipFill>
        <p:spPr>
          <a:xfrm>
            <a:off x="10843785" y="5977915"/>
            <a:ext cx="616611" cy="74356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lstStyle/>
          <a:p>
            <a:r>
              <a:rPr lang="en-US"/>
              <a:t>Salvo Community Soccer</a:t>
            </a:r>
            <a:endParaRPr lang="en-US" dirty="0"/>
          </a:p>
        </p:txBody>
      </p:sp>
      <p:sp>
        <p:nvSpPr>
          <p:cNvPr id="3" name="Subtitle 2"/>
          <p:cNvSpPr>
            <a:spLocks noGrp="1"/>
          </p:cNvSpPr>
          <p:nvPr>
            <p:ph type="subTitle" idx="1"/>
          </p:nvPr>
        </p:nvSpPr>
        <p:spPr>
          <a:xfrm>
            <a:off x="1524000" y="3602038"/>
            <a:ext cx="9144000" cy="1655762"/>
          </a:xfrm>
        </p:spPr>
        <p:txBody>
          <a:bodyPr/>
          <a:lstStyle/>
          <a:p>
            <a:r>
              <a:rPr lang="en-US" dirty="0">
                <a:solidFill>
                  <a:srgbClr val="E15612"/>
                </a:solidFill>
              </a:rPr>
              <a:t>Central</a:t>
            </a:r>
            <a:r>
              <a:rPr lang="en-US" dirty="0"/>
              <a:t> – </a:t>
            </a:r>
            <a:r>
              <a:rPr lang="en-US" dirty="0">
                <a:solidFill>
                  <a:schemeClr val="bg2"/>
                </a:solidFill>
              </a:rPr>
              <a:t>Inver Grove Heights / Mendota Heights</a:t>
            </a:r>
          </a:p>
          <a:p>
            <a:r>
              <a:rPr lang="en-US" dirty="0"/>
              <a:t> </a:t>
            </a:r>
            <a:r>
              <a:rPr lang="en-US" dirty="0">
                <a:solidFill>
                  <a:srgbClr val="E15612"/>
                </a:solidFill>
              </a:rPr>
              <a:t>East</a:t>
            </a:r>
            <a:r>
              <a:rPr lang="en-US" dirty="0"/>
              <a:t> – </a:t>
            </a:r>
            <a:r>
              <a:rPr lang="en-US" dirty="0">
                <a:solidFill>
                  <a:schemeClr val="bg2"/>
                </a:solidFill>
              </a:rPr>
              <a:t>Woodbury (Surrounding Community)</a:t>
            </a:r>
          </a:p>
          <a:p>
            <a:r>
              <a:rPr lang="en-US" dirty="0"/>
              <a:t> </a:t>
            </a:r>
            <a:r>
              <a:rPr lang="en-US" dirty="0">
                <a:solidFill>
                  <a:srgbClr val="E15612"/>
                </a:solidFill>
              </a:rPr>
              <a:t>South</a:t>
            </a:r>
            <a:r>
              <a:rPr lang="en-US" dirty="0"/>
              <a:t> – </a:t>
            </a:r>
            <a:r>
              <a:rPr lang="en-US" dirty="0">
                <a:solidFill>
                  <a:schemeClr val="bg2"/>
                </a:solidFill>
              </a:rPr>
              <a:t>Rosemount / Farmington</a:t>
            </a:r>
          </a:p>
        </p:txBody>
      </p:sp>
      <p:sp>
        <p:nvSpPr>
          <p:cNvPr id="4" name="Footer Placeholder 3"/>
          <p:cNvSpPr>
            <a:spLocks noGrp="1"/>
          </p:cNvSpPr>
          <p:nvPr>
            <p:ph type="ftr" sz="quarter" idx="11"/>
          </p:nvPr>
        </p:nvSpPr>
        <p:spPr>
          <a:xfrm>
            <a:off x="3704095" y="6356350"/>
            <a:ext cx="4788976" cy="365125"/>
          </a:xfrm>
        </p:spPr>
        <p:txBody>
          <a:bodyPr/>
          <a:lstStyle/>
          <a:p>
            <a:r>
              <a:rPr lang="en-US"/>
              <a:t>Ownership • Teamwork • Leadership • Respect</a:t>
            </a:r>
            <a:endParaRPr lang="en-US" dirty="0"/>
          </a:p>
        </p:txBody>
      </p:sp>
    </p:spTree>
    <p:extLst>
      <p:ext uri="{BB962C8B-B14F-4D97-AF65-F5344CB8AC3E}">
        <p14:creationId xmlns:p14="http://schemas.microsoft.com/office/powerpoint/2010/main" val="2313458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34216-8BAE-224E-B363-838D78A559D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D039D58-4258-A04C-91AB-E4ABC9B0E89D}"/>
              </a:ext>
            </a:extLst>
          </p:cNvPr>
          <p:cNvSpPr>
            <a:spLocks noGrp="1"/>
          </p:cNvSpPr>
          <p:nvPr>
            <p:ph idx="1"/>
          </p:nvPr>
        </p:nvSpPr>
        <p:spPr/>
        <p:txBody>
          <a:bodyPr>
            <a:normAutofit lnSpcReduction="10000"/>
          </a:bodyPr>
          <a:lstStyle/>
          <a:p>
            <a:pPr marL="0" indent="0" algn="ctr">
              <a:buNone/>
            </a:pPr>
            <a:r>
              <a:rPr lang="en-US" sz="3200" dirty="0">
                <a:solidFill>
                  <a:schemeClr val="bg2"/>
                </a:solidFill>
              </a:rPr>
              <a:t>Salvo Soccer Club Community Soccer provides an opportunity to play organized soccer at the Grassroots level for players aged 5-18 years old.  We offer player centered programs that focus on the development of the whole player within a team environment. Salvo Soccer Club is dedicated to delivering a curriculum that allows growth to all of our players, coaches and referees. </a:t>
            </a:r>
          </a:p>
          <a:p>
            <a:pPr marL="0" indent="0">
              <a:buNone/>
            </a:pPr>
            <a:br>
              <a:rPr lang="en-US" dirty="0"/>
            </a:br>
            <a:endParaRPr lang="en-US" dirty="0"/>
          </a:p>
        </p:txBody>
      </p:sp>
      <p:sp>
        <p:nvSpPr>
          <p:cNvPr id="4" name="Footer Placeholder 3">
            <a:extLst>
              <a:ext uri="{FF2B5EF4-FFF2-40B4-BE49-F238E27FC236}">
                <a16:creationId xmlns:a16="http://schemas.microsoft.com/office/drawing/2014/main" id="{F2C6848A-4B19-F346-AD67-781F42CD590C}"/>
              </a:ext>
            </a:extLst>
          </p:cNvPr>
          <p:cNvSpPr>
            <a:spLocks noGrp="1"/>
          </p:cNvSpPr>
          <p:nvPr>
            <p:ph type="ftr" sz="quarter" idx="11"/>
          </p:nvPr>
        </p:nvSpPr>
        <p:spPr/>
        <p:txBody>
          <a:bodyPr/>
          <a:lstStyle/>
          <a:p>
            <a:r>
              <a:rPr lang="en-US" dirty="0"/>
              <a:t>Ownership • Teamwork • Leadership • Respect</a:t>
            </a:r>
          </a:p>
        </p:txBody>
      </p:sp>
    </p:spTree>
    <p:extLst>
      <p:ext uri="{BB962C8B-B14F-4D97-AF65-F5344CB8AC3E}">
        <p14:creationId xmlns:p14="http://schemas.microsoft.com/office/powerpoint/2010/main" val="3729203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E8EF4-D323-5546-BAB9-1ACF81EC483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CB360C8-C3E6-5349-8497-68235FB8E576}"/>
              </a:ext>
            </a:extLst>
          </p:cNvPr>
          <p:cNvSpPr>
            <a:spLocks noGrp="1"/>
          </p:cNvSpPr>
          <p:nvPr>
            <p:ph idx="1"/>
          </p:nvPr>
        </p:nvSpPr>
        <p:spPr>
          <a:xfrm>
            <a:off x="838200" y="1825625"/>
            <a:ext cx="11085576" cy="4351338"/>
          </a:xfrm>
        </p:spPr>
        <p:txBody>
          <a:bodyPr/>
          <a:lstStyle/>
          <a:p>
            <a:pPr marL="0" indent="0" algn="ctr">
              <a:buNone/>
            </a:pPr>
            <a:r>
              <a:rPr lang="en-US" sz="4000" dirty="0">
                <a:solidFill>
                  <a:schemeClr val="bg2"/>
                </a:solidFill>
              </a:rPr>
              <a:t>Salvo Community Soccer is devoted to the enjoyment and development of our Grassroots players.  The goal of our Community recreational soccer is to provide an opportunity for our community members to have fun, learn about soccer and develop a love for the game.</a:t>
            </a:r>
          </a:p>
          <a:p>
            <a:endParaRPr lang="en-US" dirty="0"/>
          </a:p>
        </p:txBody>
      </p:sp>
      <p:sp>
        <p:nvSpPr>
          <p:cNvPr id="4" name="Footer Placeholder 3">
            <a:extLst>
              <a:ext uri="{FF2B5EF4-FFF2-40B4-BE49-F238E27FC236}">
                <a16:creationId xmlns:a16="http://schemas.microsoft.com/office/drawing/2014/main" id="{E5388C62-5366-5342-80BF-9324C46D4053}"/>
              </a:ext>
            </a:extLst>
          </p:cNvPr>
          <p:cNvSpPr>
            <a:spLocks noGrp="1"/>
          </p:cNvSpPr>
          <p:nvPr>
            <p:ph type="ftr" sz="quarter" idx="11"/>
          </p:nvPr>
        </p:nvSpPr>
        <p:spPr/>
        <p:txBody>
          <a:bodyPr/>
          <a:lstStyle/>
          <a:p>
            <a:r>
              <a:rPr lang="en-US"/>
              <a:t>Assertiveness • Teamwork • Leadership • Respect</a:t>
            </a:r>
            <a:endParaRPr lang="en-US" dirty="0"/>
          </a:p>
        </p:txBody>
      </p:sp>
    </p:spTree>
    <p:extLst>
      <p:ext uri="{BB962C8B-B14F-4D97-AF65-F5344CB8AC3E}">
        <p14:creationId xmlns:p14="http://schemas.microsoft.com/office/powerpoint/2010/main" val="2525880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1001B-C59E-0044-A6E7-896467EEAAA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23561EE-F21E-5348-B962-6A732BAE7B2D}"/>
              </a:ext>
            </a:extLst>
          </p:cNvPr>
          <p:cNvSpPr>
            <a:spLocks noGrp="1"/>
          </p:cNvSpPr>
          <p:nvPr>
            <p:ph idx="1"/>
          </p:nvPr>
        </p:nvSpPr>
        <p:spPr>
          <a:xfrm>
            <a:off x="310896" y="1825625"/>
            <a:ext cx="11521440" cy="4351338"/>
          </a:xfrm>
        </p:spPr>
        <p:txBody>
          <a:bodyPr/>
          <a:lstStyle/>
          <a:p>
            <a:pPr marL="0" indent="0">
              <a:buNone/>
            </a:pPr>
            <a:r>
              <a:rPr lang="en-US" sz="3200" dirty="0">
                <a:solidFill>
                  <a:schemeClr val="bg2"/>
                </a:solidFill>
              </a:rPr>
              <a:t>Spring Community Season </a:t>
            </a:r>
            <a:r>
              <a:rPr lang="en-US" sz="3200" dirty="0">
                <a:solidFill>
                  <a:srgbClr val="E15612"/>
                </a:solidFill>
              </a:rPr>
              <a:t>(Central, East, South)</a:t>
            </a:r>
          </a:p>
          <a:p>
            <a:pPr marL="0" indent="0">
              <a:buNone/>
            </a:pPr>
            <a:endParaRPr lang="en-US" sz="3200" dirty="0">
              <a:solidFill>
                <a:schemeClr val="bg2"/>
              </a:solidFill>
            </a:endParaRPr>
          </a:p>
          <a:p>
            <a:pPr marL="0" indent="0">
              <a:buNone/>
            </a:pPr>
            <a:r>
              <a:rPr lang="en-US" sz="3200" dirty="0">
                <a:solidFill>
                  <a:schemeClr val="bg2"/>
                </a:solidFill>
              </a:rPr>
              <a:t>Summer Community Season </a:t>
            </a:r>
            <a:r>
              <a:rPr lang="en-US" sz="3200" dirty="0">
                <a:solidFill>
                  <a:srgbClr val="E15612"/>
                </a:solidFill>
              </a:rPr>
              <a:t>(East)</a:t>
            </a:r>
          </a:p>
          <a:p>
            <a:pPr marL="0" indent="0">
              <a:buNone/>
            </a:pPr>
            <a:endParaRPr lang="en-US" sz="3200" dirty="0">
              <a:solidFill>
                <a:schemeClr val="bg2"/>
              </a:solidFill>
            </a:endParaRPr>
          </a:p>
          <a:p>
            <a:pPr marL="0" indent="0">
              <a:buNone/>
            </a:pPr>
            <a:r>
              <a:rPr lang="en-US" sz="3200" dirty="0">
                <a:solidFill>
                  <a:schemeClr val="bg2"/>
                </a:solidFill>
              </a:rPr>
              <a:t>Fall Community Season </a:t>
            </a:r>
            <a:r>
              <a:rPr lang="en-US" sz="3200" dirty="0">
                <a:solidFill>
                  <a:srgbClr val="E15612"/>
                </a:solidFill>
              </a:rPr>
              <a:t>(Central, East, South)</a:t>
            </a:r>
          </a:p>
          <a:p>
            <a:pPr marL="0" indent="0">
              <a:buNone/>
            </a:pPr>
            <a:endParaRPr lang="en-US" sz="3200" dirty="0">
              <a:solidFill>
                <a:schemeClr val="bg2"/>
              </a:solidFill>
            </a:endParaRPr>
          </a:p>
          <a:p>
            <a:pPr marL="0" indent="0">
              <a:buNone/>
            </a:pPr>
            <a:r>
              <a:rPr lang="en-US" sz="3200" dirty="0">
                <a:solidFill>
                  <a:schemeClr val="bg2"/>
                </a:solidFill>
              </a:rPr>
              <a:t>Indoor Community Season </a:t>
            </a:r>
            <a:r>
              <a:rPr lang="en-US" sz="3200" dirty="0">
                <a:solidFill>
                  <a:srgbClr val="E15612"/>
                </a:solidFill>
              </a:rPr>
              <a:t>(Central, East, South)</a:t>
            </a:r>
          </a:p>
          <a:p>
            <a:pPr marL="0" indent="0">
              <a:buNone/>
            </a:pPr>
            <a:endParaRPr lang="en-US" dirty="0"/>
          </a:p>
        </p:txBody>
      </p:sp>
      <p:sp>
        <p:nvSpPr>
          <p:cNvPr id="4" name="Footer Placeholder 3">
            <a:extLst>
              <a:ext uri="{FF2B5EF4-FFF2-40B4-BE49-F238E27FC236}">
                <a16:creationId xmlns:a16="http://schemas.microsoft.com/office/drawing/2014/main" id="{3D5750E9-33A5-CD42-A408-5CC6D892AA7F}"/>
              </a:ext>
            </a:extLst>
          </p:cNvPr>
          <p:cNvSpPr>
            <a:spLocks noGrp="1"/>
          </p:cNvSpPr>
          <p:nvPr>
            <p:ph type="ftr" sz="quarter" idx="11"/>
          </p:nvPr>
        </p:nvSpPr>
        <p:spPr/>
        <p:txBody>
          <a:bodyPr/>
          <a:lstStyle/>
          <a:p>
            <a:r>
              <a:rPr lang="en-US"/>
              <a:t>Assertiveness • Teamwork • Leadership • Respect</a:t>
            </a:r>
            <a:endParaRPr lang="en-US" dirty="0"/>
          </a:p>
        </p:txBody>
      </p:sp>
    </p:spTree>
    <p:extLst>
      <p:ext uri="{BB962C8B-B14F-4D97-AF65-F5344CB8AC3E}">
        <p14:creationId xmlns:p14="http://schemas.microsoft.com/office/powerpoint/2010/main" val="2310253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2" name="Picture 1">
            <a:extLst>
              <a:ext uri="{FF2B5EF4-FFF2-40B4-BE49-F238E27FC236}">
                <a16:creationId xmlns:a16="http://schemas.microsoft.com/office/drawing/2014/main" id="{5A9E6D71-AF9E-AE4B-B45F-E4DF32DBFA93}"/>
              </a:ext>
            </a:extLst>
          </p:cNvPr>
          <p:cNvPicPr>
            <a:picLocks noChangeAspect="1"/>
          </p:cNvPicPr>
          <p:nvPr/>
        </p:nvPicPr>
        <p:blipFill>
          <a:blip r:embed="rId3"/>
          <a:stretch>
            <a:fillRect/>
          </a:stretch>
        </p:blipFill>
        <p:spPr>
          <a:xfrm>
            <a:off x="1990671" y="311150"/>
            <a:ext cx="6502400" cy="3340100"/>
          </a:xfrm>
          <a:prstGeom prst="rect">
            <a:avLst/>
          </a:prstGeom>
        </p:spPr>
      </p:pic>
      <p:sp>
        <p:nvSpPr>
          <p:cNvPr id="93" name="Google Shape;93;p13"/>
          <p:cNvSpPr txBox="1">
            <a:spLocks noGrp="1"/>
          </p:cNvSpPr>
          <p:nvPr>
            <p:ph type="subTitle" idx="1"/>
          </p:nvPr>
        </p:nvSpPr>
        <p:spPr>
          <a:xfrm>
            <a:off x="0" y="3651250"/>
            <a:ext cx="12192000" cy="1655762"/>
          </a:xfrm>
          <a:prstGeom prst="rect">
            <a:avLst/>
          </a:prstGeom>
          <a:noFill/>
          <a:ln>
            <a:noFill/>
          </a:ln>
        </p:spPr>
        <p:txBody>
          <a:bodyPr spcFirstLastPara="1" wrap="square" lIns="91425" tIns="45700" rIns="91425" bIns="45700" anchor="t" anchorCtr="0">
            <a:noAutofit/>
          </a:bodyPr>
          <a:lstStyle/>
          <a:p>
            <a:r>
              <a:rPr lang="en-US" b="1"/>
              <a:t>US Youth Soccer Region II 5-Star Recognition Award</a:t>
            </a:r>
            <a:endParaRPr lang="en-US"/>
          </a:p>
          <a:p>
            <a:r>
              <a:rPr lang="en-US"/>
              <a:t>The US Youth Soccer Region II 5-Star Recognition is awarded to a US Youth Soccer member recreational program that promotes coaching education, referee development, goal safety, kid safety, and positive sideline behavior.  </a:t>
            </a:r>
          </a:p>
          <a:p>
            <a:r>
              <a:rPr lang="en-US" u="sng"/>
              <a:t>Salvo is the</a:t>
            </a:r>
            <a:r>
              <a:rPr lang="en-US" b="1" u="sng"/>
              <a:t> ONLY </a:t>
            </a:r>
            <a:r>
              <a:rPr lang="en-US" u="sng"/>
              <a:t>club in the Minnesota to receive the award and the </a:t>
            </a:r>
            <a:r>
              <a:rPr lang="en-US" b="1" u="sng"/>
              <a:t>ONLY</a:t>
            </a:r>
            <a:r>
              <a:rPr lang="en-US" u="sng"/>
              <a:t> club in the Midwest to receive it twice.</a:t>
            </a:r>
            <a:endParaRPr lang="en-US"/>
          </a:p>
          <a:p>
            <a:br>
              <a:rPr lang="en-US"/>
            </a:br>
            <a:endParaRPr lang="en-US" b="1" dirty="0"/>
          </a:p>
        </p:txBody>
      </p:sp>
      <p:sp>
        <p:nvSpPr>
          <p:cNvPr id="94" name="Google Shape;94;p13"/>
          <p:cNvSpPr txBox="1">
            <a:spLocks noGrp="1"/>
          </p:cNvSpPr>
          <p:nvPr>
            <p:ph type="ftr" idx="11"/>
          </p:nvPr>
        </p:nvSpPr>
        <p:spPr>
          <a:xfrm>
            <a:off x="3704095" y="6356350"/>
            <a:ext cx="4788976"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Ownership • Teamwork • Leadership • Respect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89CB-0D41-6142-BBF0-E75F28A1CD83}"/>
              </a:ext>
            </a:extLst>
          </p:cNvPr>
          <p:cNvSpPr>
            <a:spLocks noGrp="1"/>
          </p:cNvSpPr>
          <p:nvPr>
            <p:ph type="title"/>
          </p:nvPr>
        </p:nvSpPr>
        <p:spPr/>
        <p:txBody>
          <a:bodyPr>
            <a:normAutofit/>
          </a:bodyPr>
          <a:lstStyle/>
          <a:p>
            <a:r>
              <a:rPr lang="en-US" sz="4400" dirty="0"/>
              <a:t>Coach Support</a:t>
            </a:r>
          </a:p>
        </p:txBody>
      </p:sp>
      <p:sp>
        <p:nvSpPr>
          <p:cNvPr id="3" name="Content Placeholder 2">
            <a:extLst>
              <a:ext uri="{FF2B5EF4-FFF2-40B4-BE49-F238E27FC236}">
                <a16:creationId xmlns:a16="http://schemas.microsoft.com/office/drawing/2014/main" id="{BD9CD3BD-FD37-5947-8620-64A72AE2730E}"/>
              </a:ext>
            </a:extLst>
          </p:cNvPr>
          <p:cNvSpPr>
            <a:spLocks noGrp="1"/>
          </p:cNvSpPr>
          <p:nvPr>
            <p:ph idx="1"/>
          </p:nvPr>
        </p:nvSpPr>
        <p:spPr/>
        <p:txBody>
          <a:bodyPr>
            <a:normAutofit/>
          </a:bodyPr>
          <a:lstStyle/>
          <a:p>
            <a:pPr marL="0" indent="0">
              <a:buNone/>
            </a:pPr>
            <a:r>
              <a:rPr lang="en-US" sz="4000" dirty="0">
                <a:solidFill>
                  <a:schemeClr val="bg2"/>
                </a:solidFill>
              </a:rPr>
              <a:t>Salvo Soccer Club provides weekly training session plans that are based on U.S. Soccer Grassroots best practices.  Salvo provides ongoing coach education throughout the year to all of our Community Recreational coaches. </a:t>
            </a:r>
          </a:p>
        </p:txBody>
      </p:sp>
      <p:sp>
        <p:nvSpPr>
          <p:cNvPr id="4" name="Footer Placeholder 3">
            <a:extLst>
              <a:ext uri="{FF2B5EF4-FFF2-40B4-BE49-F238E27FC236}">
                <a16:creationId xmlns:a16="http://schemas.microsoft.com/office/drawing/2014/main" id="{239C4EA7-F06D-6146-89BA-F45038B0C7B0}"/>
              </a:ext>
            </a:extLst>
          </p:cNvPr>
          <p:cNvSpPr>
            <a:spLocks noGrp="1"/>
          </p:cNvSpPr>
          <p:nvPr>
            <p:ph type="ftr" sz="quarter" idx="11"/>
          </p:nvPr>
        </p:nvSpPr>
        <p:spPr/>
        <p:txBody>
          <a:bodyPr/>
          <a:lstStyle/>
          <a:p>
            <a:r>
              <a:rPr lang="en-US" dirty="0"/>
              <a:t>Ownership • Teamwork • Leadership • Respect</a:t>
            </a:r>
          </a:p>
        </p:txBody>
      </p:sp>
    </p:spTree>
    <p:extLst>
      <p:ext uri="{BB962C8B-B14F-4D97-AF65-F5344CB8AC3E}">
        <p14:creationId xmlns:p14="http://schemas.microsoft.com/office/powerpoint/2010/main" val="604587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social media post&#13;&#10;&#13;&#10;Description automatically generated">
            <a:extLst>
              <a:ext uri="{FF2B5EF4-FFF2-40B4-BE49-F238E27FC236}">
                <a16:creationId xmlns:a16="http://schemas.microsoft.com/office/drawing/2014/main" id="{77039266-6585-A340-8DBB-488830E8BA34}"/>
              </a:ext>
            </a:extLst>
          </p:cNvPr>
          <p:cNvPicPr>
            <a:picLocks noGrp="1" noChangeAspect="1"/>
          </p:cNvPicPr>
          <p:nvPr>
            <p:ph idx="1"/>
          </p:nvPr>
        </p:nvPicPr>
        <p:blipFill>
          <a:blip r:embed="rId2"/>
          <a:stretch>
            <a:fillRect/>
          </a:stretch>
        </p:blipFill>
        <p:spPr>
          <a:xfrm>
            <a:off x="0" y="0"/>
            <a:ext cx="6578600" cy="6356350"/>
          </a:xfrm>
        </p:spPr>
      </p:pic>
      <p:sp>
        <p:nvSpPr>
          <p:cNvPr id="4" name="Footer Placeholder 3">
            <a:extLst>
              <a:ext uri="{FF2B5EF4-FFF2-40B4-BE49-F238E27FC236}">
                <a16:creationId xmlns:a16="http://schemas.microsoft.com/office/drawing/2014/main" id="{326ACE2E-AE0B-B247-95BB-7066EF4BD6A9}"/>
              </a:ext>
            </a:extLst>
          </p:cNvPr>
          <p:cNvSpPr>
            <a:spLocks noGrp="1"/>
          </p:cNvSpPr>
          <p:nvPr>
            <p:ph type="ftr" sz="quarter" idx="11"/>
          </p:nvPr>
        </p:nvSpPr>
        <p:spPr/>
        <p:txBody>
          <a:bodyPr/>
          <a:lstStyle/>
          <a:p>
            <a:r>
              <a:rPr lang="en-US" dirty="0"/>
              <a:t>Ownership • Teamwork • Leadership • Respect</a:t>
            </a:r>
          </a:p>
        </p:txBody>
      </p:sp>
      <p:sp>
        <p:nvSpPr>
          <p:cNvPr id="2" name="TextBox 1">
            <a:extLst>
              <a:ext uri="{FF2B5EF4-FFF2-40B4-BE49-F238E27FC236}">
                <a16:creationId xmlns:a16="http://schemas.microsoft.com/office/drawing/2014/main" id="{33EBFC19-B3E2-1D4F-8167-22A4F56795EC}"/>
              </a:ext>
            </a:extLst>
          </p:cNvPr>
          <p:cNvSpPr txBox="1"/>
          <p:nvPr/>
        </p:nvSpPr>
        <p:spPr>
          <a:xfrm>
            <a:off x="6578600" y="1951672"/>
            <a:ext cx="5790514" cy="3262432"/>
          </a:xfrm>
          <a:prstGeom prst="rect">
            <a:avLst/>
          </a:prstGeom>
          <a:noFill/>
        </p:spPr>
        <p:txBody>
          <a:bodyPr wrap="square" rtlCol="0">
            <a:spAutoFit/>
          </a:bodyPr>
          <a:lstStyle/>
          <a:p>
            <a:pPr algn="ctr"/>
            <a:r>
              <a:rPr lang="en-US" sz="3200" dirty="0">
                <a:solidFill>
                  <a:srgbClr val="E15612"/>
                </a:solidFill>
              </a:rPr>
              <a:t>Weekly Plan</a:t>
            </a:r>
          </a:p>
          <a:p>
            <a:pPr marL="285750" indent="-285750">
              <a:buFont typeface="Wingdings" pitchFamily="2" charset="2"/>
              <a:buChar char="§"/>
            </a:pPr>
            <a:r>
              <a:rPr lang="en-US" sz="3200" dirty="0">
                <a:solidFill>
                  <a:schemeClr val="bg2"/>
                </a:solidFill>
              </a:rPr>
              <a:t>Age specific</a:t>
            </a:r>
          </a:p>
          <a:p>
            <a:pPr marL="285750" indent="-285750">
              <a:buFont typeface="Wingdings" pitchFamily="2" charset="2"/>
              <a:buChar char="§"/>
            </a:pPr>
            <a:r>
              <a:rPr lang="en-US" sz="3200" dirty="0">
                <a:solidFill>
                  <a:schemeClr val="bg2"/>
                </a:solidFill>
              </a:rPr>
              <a:t>Developmentally Appropriate</a:t>
            </a:r>
          </a:p>
          <a:p>
            <a:pPr marL="285750" indent="-285750">
              <a:buFont typeface="Wingdings" pitchFamily="2" charset="2"/>
              <a:buChar char="§"/>
            </a:pPr>
            <a:r>
              <a:rPr lang="en-US" sz="3200" dirty="0">
                <a:solidFill>
                  <a:schemeClr val="bg2"/>
                </a:solidFill>
              </a:rPr>
              <a:t>Player centered focus</a:t>
            </a:r>
          </a:p>
          <a:p>
            <a:pPr marL="285750" indent="-285750">
              <a:buFont typeface="Wingdings" pitchFamily="2" charset="2"/>
              <a:buChar char="§"/>
            </a:pPr>
            <a:r>
              <a:rPr lang="en-US" sz="3200" dirty="0">
                <a:solidFill>
                  <a:schemeClr val="bg2"/>
                </a:solidFill>
              </a:rPr>
              <a:t>Guided questions included</a:t>
            </a:r>
          </a:p>
          <a:p>
            <a:pPr marL="285750" indent="-285750">
              <a:buFont typeface="Wingdings" pitchFamily="2" charset="2"/>
              <a:buChar char="§"/>
            </a:pPr>
            <a:r>
              <a:rPr lang="en-US" sz="3200" dirty="0">
                <a:solidFill>
                  <a:schemeClr val="bg2"/>
                </a:solidFill>
              </a:rPr>
              <a:t>Clear Objectives provided</a:t>
            </a:r>
          </a:p>
          <a:p>
            <a:pPr marL="285750" indent="-285750">
              <a:buFont typeface="Wingdings" pitchFamily="2" charset="2"/>
              <a:buChar char="§"/>
            </a:pPr>
            <a:endParaRPr lang="en-US" dirty="0"/>
          </a:p>
        </p:txBody>
      </p:sp>
    </p:spTree>
    <p:extLst>
      <p:ext uri="{BB962C8B-B14F-4D97-AF65-F5344CB8AC3E}">
        <p14:creationId xmlns:p14="http://schemas.microsoft.com/office/powerpoint/2010/main" val="4261084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5BF4B-703A-9540-BD3E-AC8483A1A6DE}"/>
              </a:ext>
            </a:extLst>
          </p:cNvPr>
          <p:cNvSpPr>
            <a:spLocks noGrp="1"/>
          </p:cNvSpPr>
          <p:nvPr>
            <p:ph type="title"/>
          </p:nvPr>
        </p:nvSpPr>
        <p:spPr/>
        <p:txBody>
          <a:bodyPr/>
          <a:lstStyle/>
          <a:p>
            <a:r>
              <a:rPr lang="en-US" dirty="0"/>
              <a:t>Club Support</a:t>
            </a:r>
          </a:p>
        </p:txBody>
      </p:sp>
      <p:sp>
        <p:nvSpPr>
          <p:cNvPr id="3" name="Text Placeholder 2">
            <a:extLst>
              <a:ext uri="{FF2B5EF4-FFF2-40B4-BE49-F238E27FC236}">
                <a16:creationId xmlns:a16="http://schemas.microsoft.com/office/drawing/2014/main" id="{23AC733A-5D94-E54F-930B-053D39D836A6}"/>
              </a:ext>
            </a:extLst>
          </p:cNvPr>
          <p:cNvSpPr>
            <a:spLocks noGrp="1"/>
          </p:cNvSpPr>
          <p:nvPr>
            <p:ph type="body" idx="1"/>
          </p:nvPr>
        </p:nvSpPr>
        <p:spPr>
          <a:xfrm>
            <a:off x="838199" y="1825625"/>
            <a:ext cx="10863649" cy="4351338"/>
          </a:xfrm>
        </p:spPr>
        <p:txBody>
          <a:bodyPr/>
          <a:lstStyle/>
          <a:p>
            <a:r>
              <a:rPr lang="en-US" dirty="0"/>
              <a:t>Soccer curriculum based on age and length of season</a:t>
            </a:r>
          </a:p>
          <a:p>
            <a:r>
              <a:rPr lang="en-US" dirty="0"/>
              <a:t>Weekly practice plans in multiple forms</a:t>
            </a:r>
          </a:p>
          <a:p>
            <a:r>
              <a:rPr lang="en-US" dirty="0"/>
              <a:t>Player safety</a:t>
            </a:r>
          </a:p>
          <a:p>
            <a:r>
              <a:rPr lang="en-US" dirty="0"/>
              <a:t>Coach education</a:t>
            </a:r>
          </a:p>
          <a:p>
            <a:r>
              <a:rPr lang="en-US" dirty="0"/>
              <a:t>Game day tips</a:t>
            </a:r>
          </a:p>
          <a:p>
            <a:r>
              <a:rPr lang="en-US" dirty="0"/>
              <a:t>Referee development</a:t>
            </a:r>
          </a:p>
          <a:p>
            <a:r>
              <a:rPr lang="en-US" dirty="0"/>
              <a:t>Parent sideline behavior education</a:t>
            </a:r>
          </a:p>
          <a:p>
            <a:endParaRPr lang="en-US" dirty="0"/>
          </a:p>
        </p:txBody>
      </p:sp>
    </p:spTree>
    <p:extLst>
      <p:ext uri="{BB962C8B-B14F-4D97-AF65-F5344CB8AC3E}">
        <p14:creationId xmlns:p14="http://schemas.microsoft.com/office/powerpoint/2010/main" val="1476065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4F1FB-5483-5F4C-9A3D-73D9FFA24151}"/>
              </a:ext>
            </a:extLst>
          </p:cNvPr>
          <p:cNvSpPr>
            <a:spLocks noGrp="1"/>
          </p:cNvSpPr>
          <p:nvPr>
            <p:ph type="title"/>
          </p:nvPr>
        </p:nvSpPr>
        <p:spPr>
          <a:xfrm>
            <a:off x="6167848" y="1514612"/>
            <a:ext cx="6024132" cy="1649627"/>
          </a:xfrm>
        </p:spPr>
        <p:txBody>
          <a:bodyPr vert="horz" lIns="91440" tIns="45720" rIns="91440" bIns="45720" rtlCol="0" anchor="b">
            <a:normAutofit fontScale="90000"/>
          </a:bodyPr>
          <a:lstStyle/>
          <a:p>
            <a:r>
              <a:rPr lang="en-US" sz="6000" dirty="0">
                <a:latin typeface="+mj-lt"/>
                <a:ea typeface="+mj-ea"/>
                <a:cs typeface="+mj-cs"/>
              </a:rPr>
              <a:t>Sean McKuras</a:t>
            </a:r>
            <a:br>
              <a:rPr lang="en-US" sz="6000" dirty="0">
                <a:solidFill>
                  <a:schemeClr val="tx1"/>
                </a:solidFill>
                <a:latin typeface="+mj-lt"/>
                <a:ea typeface="+mj-ea"/>
                <a:cs typeface="+mj-cs"/>
              </a:rPr>
            </a:br>
            <a:r>
              <a:rPr lang="en-US" sz="5300" dirty="0">
                <a:solidFill>
                  <a:schemeClr val="tx1"/>
                </a:solidFill>
                <a:latin typeface="+mj-lt"/>
                <a:ea typeface="+mj-ea"/>
                <a:cs typeface="+mj-cs"/>
              </a:rPr>
              <a:t>Grassroots Director</a:t>
            </a:r>
          </a:p>
        </p:txBody>
      </p:sp>
      <p:pic>
        <p:nvPicPr>
          <p:cNvPr id="5" name="Content Placeholder 4">
            <a:extLst>
              <a:ext uri="{FF2B5EF4-FFF2-40B4-BE49-F238E27FC236}">
                <a16:creationId xmlns:a16="http://schemas.microsoft.com/office/drawing/2014/main" id="{69034DAD-1798-0640-8280-3A29A0E63E7C}"/>
              </a:ext>
            </a:extLst>
          </p:cNvPr>
          <p:cNvPicPr>
            <a:picLocks noGrp="1" noChangeAspect="1"/>
          </p:cNvPicPr>
          <p:nvPr>
            <p:ph idx="1"/>
          </p:nvPr>
        </p:nvPicPr>
        <p:blipFill rotWithShape="1">
          <a:blip r:embed="rId2"/>
          <a:srcRect r="1" b="17207"/>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4" name="Footer Placeholder 3">
            <a:extLst>
              <a:ext uri="{FF2B5EF4-FFF2-40B4-BE49-F238E27FC236}">
                <a16:creationId xmlns:a16="http://schemas.microsoft.com/office/drawing/2014/main" id="{FD3BAB09-DBCB-1A45-A620-4B7BAABD3453}"/>
              </a:ext>
            </a:extLst>
          </p:cNvPr>
          <p:cNvSpPr>
            <a:spLocks noGrp="1"/>
          </p:cNvSpPr>
          <p:nvPr>
            <p:ph type="ftr" sz="quarter" idx="11"/>
          </p:nvPr>
        </p:nvSpPr>
        <p:spPr>
          <a:xfrm>
            <a:off x="6746626" y="6199631"/>
            <a:ext cx="4256653" cy="365760"/>
          </a:xfrm>
        </p:spPr>
        <p:txBody>
          <a:bodyPr vert="horz" lIns="91440" tIns="45720" rIns="91440" bIns="45720" rtlCol="0" anchor="ctr">
            <a:normAutofit/>
          </a:bodyPr>
          <a:lstStyle/>
          <a:p>
            <a:pPr algn="l">
              <a:spcAft>
                <a:spcPts val="600"/>
              </a:spcAft>
              <a:defRPr/>
            </a:pPr>
            <a:r>
              <a:rPr lang="en-US" sz="1100" kern="1200">
                <a:solidFill>
                  <a:schemeClr val="tx1">
                    <a:alpha val="80000"/>
                  </a:schemeClr>
                </a:solidFill>
                <a:latin typeface="Calibri" panose="020F0502020204030204"/>
                <a:ea typeface="+mn-ea"/>
                <a:cs typeface="+mn-cs"/>
              </a:rPr>
              <a:t>Assertiveness • Teamwork • Leadership • Respect</a:t>
            </a:r>
          </a:p>
        </p:txBody>
      </p:sp>
      <p:sp>
        <p:nvSpPr>
          <p:cNvPr id="6" name="TextBox 5">
            <a:extLst>
              <a:ext uri="{FF2B5EF4-FFF2-40B4-BE49-F238E27FC236}">
                <a16:creationId xmlns:a16="http://schemas.microsoft.com/office/drawing/2014/main" id="{747D258F-2432-8D41-BA9E-71414D8C12E5}"/>
              </a:ext>
            </a:extLst>
          </p:cNvPr>
          <p:cNvSpPr txBox="1"/>
          <p:nvPr/>
        </p:nvSpPr>
        <p:spPr>
          <a:xfrm>
            <a:off x="5448536" y="3496385"/>
            <a:ext cx="6852831" cy="2862322"/>
          </a:xfrm>
          <a:prstGeom prst="rect">
            <a:avLst/>
          </a:prstGeom>
          <a:noFill/>
        </p:spPr>
        <p:txBody>
          <a:bodyPr wrap="square" rtlCol="0">
            <a:spAutoFit/>
          </a:bodyPr>
          <a:lstStyle/>
          <a:p>
            <a:r>
              <a:rPr lang="en-US" sz="1900" dirty="0"/>
              <a:t>Sole focus at Salvos Soccer Club is Grassroots Programming</a:t>
            </a:r>
          </a:p>
          <a:p>
            <a:r>
              <a:rPr lang="en-US" sz="1900" dirty="0"/>
              <a:t>20+ years youth soccer club leadership experience</a:t>
            </a:r>
          </a:p>
          <a:p>
            <a:r>
              <a:rPr lang="en-US" sz="1900" dirty="0"/>
              <a:t>18 years college head coach</a:t>
            </a:r>
          </a:p>
          <a:p>
            <a:r>
              <a:rPr lang="en-US" sz="1900" dirty="0"/>
              <a:t>U.S. Soccer Grassroots Instructor License</a:t>
            </a:r>
          </a:p>
          <a:p>
            <a:r>
              <a:rPr lang="en-US" sz="1900" dirty="0"/>
              <a:t>U.S. Soccer National B License</a:t>
            </a:r>
          </a:p>
          <a:p>
            <a:r>
              <a:rPr lang="en-US" sz="1900" dirty="0"/>
              <a:t>National Youth License</a:t>
            </a:r>
          </a:p>
          <a:p>
            <a:r>
              <a:rPr lang="en-US" sz="1900" dirty="0"/>
              <a:t>MYSA / TCSL Coach education staff</a:t>
            </a:r>
          </a:p>
          <a:p>
            <a:r>
              <a:rPr lang="en-US" sz="1900" dirty="0"/>
              <a:t>State / Regional Recreation Soccer Committee Member</a:t>
            </a:r>
          </a:p>
          <a:p>
            <a:endParaRPr lang="en-US" dirty="0"/>
          </a:p>
          <a:p>
            <a:endParaRPr lang="en-US" dirty="0"/>
          </a:p>
        </p:txBody>
      </p:sp>
    </p:spTree>
    <p:extLst>
      <p:ext uri="{BB962C8B-B14F-4D97-AF65-F5344CB8AC3E}">
        <p14:creationId xmlns:p14="http://schemas.microsoft.com/office/powerpoint/2010/main" val="3344609499"/>
      </p:ext>
    </p:extLst>
  </p:cSld>
  <p:clrMapOvr>
    <a:masterClrMapping/>
  </p:clrMapOvr>
</p:sld>
</file>

<file path=ppt/theme/theme1.xml><?xml version="1.0" encoding="utf-8"?>
<a:theme xmlns:a="http://schemas.openxmlformats.org/drawingml/2006/main" name="Office Theme">
  <a:themeElements>
    <a:clrScheme name="Salvo 1">
      <a:dk1>
        <a:srgbClr val="000000"/>
      </a:dk1>
      <a:lt1>
        <a:srgbClr val="FFFFFF"/>
      </a:lt1>
      <a:dk2>
        <a:srgbClr val="797979"/>
      </a:dk2>
      <a:lt2>
        <a:srgbClr val="224288"/>
      </a:lt2>
      <a:accent1>
        <a:srgbClr val="FF2600"/>
      </a:accent1>
      <a:accent2>
        <a:srgbClr val="87B6AE"/>
      </a:accent2>
      <a:accent3>
        <a:srgbClr val="797979"/>
      </a:accent3>
      <a:accent4>
        <a:srgbClr val="212121"/>
      </a:accent4>
      <a:accent5>
        <a:srgbClr val="45A5ED"/>
      </a:accent5>
      <a:accent6>
        <a:srgbClr val="5982DB"/>
      </a:accent6>
      <a:hlink>
        <a:srgbClr val="0066FF"/>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20237</TotalTime>
  <Words>324</Words>
  <Application>Microsoft Macintosh PowerPoint</Application>
  <PresentationFormat>Widescreen</PresentationFormat>
  <Paragraphs>51</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Lucida Sans</vt:lpstr>
      <vt:lpstr>Wingdings</vt:lpstr>
      <vt:lpstr>Office Theme</vt:lpstr>
      <vt:lpstr>Salvo Community Soccer</vt:lpstr>
      <vt:lpstr>PowerPoint Presentation</vt:lpstr>
      <vt:lpstr>PowerPoint Presentation</vt:lpstr>
      <vt:lpstr>PowerPoint Presentation</vt:lpstr>
      <vt:lpstr>PowerPoint Presentation</vt:lpstr>
      <vt:lpstr>Coach Support</vt:lpstr>
      <vt:lpstr>PowerPoint Presentation</vt:lpstr>
      <vt:lpstr>Club Support</vt:lpstr>
      <vt:lpstr>Sean McKuras Grassroots Director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Sean McKuras</cp:lastModifiedBy>
  <cp:revision>6</cp:revision>
  <dcterms:modified xsi:type="dcterms:W3CDTF">2019-03-13T17:09:48Z</dcterms:modified>
</cp:coreProperties>
</file>